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3974" r:id="rId5"/>
    <p:sldMasterId id="2147484000" r:id="rId6"/>
    <p:sldMasterId id="2147484042" r:id="rId7"/>
    <p:sldMasterId id="2147484051" r:id="rId8"/>
  </p:sldMasterIdLst>
  <p:notesMasterIdLst>
    <p:notesMasterId r:id="rId37"/>
  </p:notesMasterIdLst>
  <p:handoutMasterIdLst>
    <p:handoutMasterId r:id="rId38"/>
  </p:handoutMasterIdLst>
  <p:sldIdLst>
    <p:sldId id="2076136291" r:id="rId9"/>
    <p:sldId id="256" r:id="rId10"/>
    <p:sldId id="309" r:id="rId11"/>
    <p:sldId id="1769" r:id="rId12"/>
    <p:sldId id="1770" r:id="rId13"/>
    <p:sldId id="2076136268" r:id="rId14"/>
    <p:sldId id="2076136269" r:id="rId15"/>
    <p:sldId id="2076136270" r:id="rId16"/>
    <p:sldId id="2076136271" r:id="rId17"/>
    <p:sldId id="2076136272" r:id="rId18"/>
    <p:sldId id="2076136273" r:id="rId19"/>
    <p:sldId id="2076136274" r:id="rId20"/>
    <p:sldId id="2076136275" r:id="rId21"/>
    <p:sldId id="2076136276" r:id="rId22"/>
    <p:sldId id="2076136277" r:id="rId23"/>
    <p:sldId id="2076136278" r:id="rId24"/>
    <p:sldId id="2076136279" r:id="rId25"/>
    <p:sldId id="2076136280" r:id="rId26"/>
    <p:sldId id="2076136281" r:id="rId27"/>
    <p:sldId id="2076136282" r:id="rId28"/>
    <p:sldId id="2076136283" r:id="rId29"/>
    <p:sldId id="2076136284" r:id="rId30"/>
    <p:sldId id="2076136285" r:id="rId31"/>
    <p:sldId id="2076136286" r:id="rId32"/>
    <p:sldId id="2076136287" r:id="rId33"/>
    <p:sldId id="2076136288" r:id="rId34"/>
    <p:sldId id="2076136292" r:id="rId35"/>
    <p:sldId id="2076136262" r:id="rId36"/>
  </p:sldIdLst>
  <p:sldSz cx="14630400" cy="82296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Poppins" panose="00000500000000000000" pitchFamily="2" charset="0"/>
      <p:regular r:id="rId45"/>
      <p:bold r:id="rId46"/>
      <p:italic r:id="rId47"/>
    </p:embeddedFont>
    <p:embeddedFont>
      <p:font typeface="Poppins Light" panose="00000400000000000000" pitchFamily="2" charset="0"/>
      <p:regular r:id="rId48"/>
    </p:embeddedFont>
    <p:embeddedFont>
      <p:font typeface="Segoe UI" panose="020B0502040204020203" pitchFamily="34" charset="0"/>
      <p:regular r:id="rId49"/>
      <p:bold r:id="rId50"/>
      <p:italic r:id="rId51"/>
      <p:boldItalic r:id="rId52"/>
    </p:embeddedFont>
    <p:embeddedFont>
      <p:font typeface="Segoe UI Semibold" panose="020B0702040204020203" pitchFamily="34" charset="0"/>
      <p:bold r:id="rId53"/>
      <p:boldItalic r:id="rId54"/>
    </p:embeddedFont>
    <p:embeddedFont>
      <p:font typeface="Segoe UI Semilight" panose="020B0402040204020203" pitchFamily="34" charset="0"/>
      <p:regular r:id="rId55"/>
      <p:italic r:id="rId56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slide" id="{4B2DE8E9-9E55-4C3F-8350-4C1FC5FEEBDE}">
          <p14:sldIdLst>
            <p14:sldId id="2076136291"/>
            <p14:sldId id="256"/>
            <p14:sldId id="309"/>
            <p14:sldId id="1769"/>
            <p14:sldId id="1770"/>
            <p14:sldId id="2076136268"/>
            <p14:sldId id="2076136269"/>
            <p14:sldId id="2076136270"/>
            <p14:sldId id="2076136271"/>
            <p14:sldId id="2076136272"/>
            <p14:sldId id="2076136273"/>
            <p14:sldId id="2076136274"/>
            <p14:sldId id="2076136275"/>
            <p14:sldId id="2076136276"/>
            <p14:sldId id="2076136277"/>
            <p14:sldId id="2076136278"/>
            <p14:sldId id="2076136279"/>
            <p14:sldId id="2076136280"/>
            <p14:sldId id="2076136281"/>
            <p14:sldId id="2076136282"/>
            <p14:sldId id="2076136283"/>
            <p14:sldId id="2076136284"/>
            <p14:sldId id="2076136285"/>
            <p14:sldId id="2076136286"/>
            <p14:sldId id="2076136287"/>
            <p14:sldId id="2076136288"/>
            <p14:sldId id="2076136292"/>
            <p14:sldId id="2076136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3"/>
    <a:srgbClr val="000000"/>
    <a:srgbClr val="D2D2D2"/>
    <a:srgbClr val="76CEEA"/>
    <a:srgbClr val="50E6FF"/>
    <a:srgbClr val="243A5E"/>
    <a:srgbClr val="9FCB3A"/>
    <a:srgbClr val="0C59A4"/>
    <a:srgbClr val="50505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2015" autoAdjust="0"/>
  </p:normalViewPr>
  <p:slideViewPr>
    <p:cSldViewPr snapToGrid="0" snapToObjects="1">
      <p:cViewPr varScale="1">
        <p:scale>
          <a:sx n="67" d="100"/>
          <a:sy n="67" d="100"/>
        </p:scale>
        <p:origin x="48" y="48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-115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3" d="100"/>
          <a:sy n="53" d="100"/>
        </p:scale>
        <p:origin x="28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font" Target="fonts/font1.fntdata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Master" Target="slideMasters/slideMaster5.xml"/><Relationship Id="rId51" Type="http://schemas.openxmlformats.org/officeDocument/2006/relationships/font" Target="fonts/font13.fntdata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10/19/2022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3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6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6.png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4.pn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2531937" y="7534074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12425257" y="7095687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CA8E14-42B1-4D6C-892F-1BCCEAD4E5E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255" y="2025049"/>
            <a:ext cx="6002173" cy="34869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406845-8B44-4125-A0D0-17EA3A8CF1A2}"/>
              </a:ext>
            </a:extLst>
          </p:cNvPr>
          <p:cNvSpPr/>
          <p:nvPr userDrawn="1"/>
        </p:nvSpPr>
        <p:spPr>
          <a:xfrm>
            <a:off x="12759910" y="289669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bg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bg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881623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120C90-39DA-4555-9A7E-22B46E9CC1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738" y="42350"/>
            <a:ext cx="1935200" cy="112424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C181E49-56E4-4353-9858-61944A9902AC}"/>
              </a:ext>
            </a:extLst>
          </p:cNvPr>
          <p:cNvSpPr/>
          <p:nvPr userDrawn="1"/>
        </p:nvSpPr>
        <p:spPr>
          <a:xfrm>
            <a:off x="233450" y="7572345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bg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bg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04120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white Windows logo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51809" y="1020160"/>
            <a:ext cx="3582219" cy="676228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09241"/>
            <a:ext cx="10972800" cy="731290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23982873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5342E14A-2A42-43D8-9170-5AFA3A5CC1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883" y="647443"/>
            <a:ext cx="6542087" cy="346735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2600" kern="1200" spc="0" baseline="0" noProof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noProof="0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308611539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with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E6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chemeClr val="bg1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42503898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ith image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0588625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rgbClr val="505050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/>
              <a:t>Windows execution guidelines / Template / Section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3328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3263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50505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732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ue background">
    <p:bg>
      <p:bgPr>
        <a:solidFill>
          <a:srgbClr val="0078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FFFF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777854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397688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dark blue background"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FA855D29-C3D2-42B5-BCED-FC971D100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50340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19D75FBE-AA5B-4EF5-B89F-FDC74FC376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45990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295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dark gray type on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4630399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Body copy">
            <a:extLst>
              <a:ext uri="{FF2B5EF4-FFF2-40B4-BE49-F238E27FC236}">
                <a16:creationId xmlns:a16="http://schemas.microsoft.com/office/drawing/2014/main" id="{D55EF980-D1B0-49A2-9CBC-A42C0A0F9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12346400" y="7031339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9789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 - three right columns are a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1BF177B7-9434-4C69-B2BD-998651732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" descr="Grey zone on the slide to place a picture">
            <a:extLst>
              <a:ext uri="{FF2B5EF4-FFF2-40B4-BE49-F238E27FC236}">
                <a16:creationId xmlns:a16="http://schemas.microsoft.com/office/drawing/2014/main" id="{CC598F34-3B3C-41DB-A5A0-7A9EFB837B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038883" y="1828800"/>
            <a:ext cx="9914861" cy="5715000"/>
          </a:xfrm>
          <a:prstGeom prst="rect">
            <a:avLst/>
          </a:prstGeom>
          <a:solidFill>
            <a:srgbClr val="E6E6E6"/>
          </a:solid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 dirty="0"/>
              <a:t>Windows execution guidelines / Template / Section name</a:t>
            </a:r>
          </a:p>
        </p:txBody>
      </p:sp>
    </p:spTree>
    <p:extLst>
      <p:ext uri="{BB962C8B-B14F-4D97-AF65-F5344CB8AC3E}">
        <p14:creationId xmlns:p14="http://schemas.microsoft.com/office/powerpoint/2010/main" val="91060789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one column on the left and 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F0F7CFFF-D75A-4271-B613-391CF1AD05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4617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1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0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Picture placeholder 2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0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Picture placeholder 3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0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Picture placeholder 4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123376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Picture placeholder 5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123376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Picture placeholder 6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123376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82031749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on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97561E-CC24-4D6D-9A11-8840277CEFAC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9301765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28150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8E040693-2661-4727-9EA2-5950B412CA24}"/>
              </a:ext>
            </a:extLst>
          </p:cNvPr>
          <p:cNvSpPr/>
          <p:nvPr userDrawn="1"/>
        </p:nvSpPr>
        <p:spPr bwMode="auto">
          <a:xfrm>
            <a:off x="0" y="-12342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400" b="1" dirty="0">
              <a:solidFill>
                <a:srgbClr val="00A0E3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4DFD365B-B896-494A-8FE6-10A949BCC7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589" y="2455909"/>
            <a:ext cx="4890857" cy="517064"/>
          </a:xfrm>
          <a:noFill/>
          <a:ln>
            <a:noFill/>
          </a:ln>
        </p:spPr>
        <p:txBody>
          <a:bodyPr wrap="square" lIns="0" tIns="0" rIns="0" bIns="0" anchor="b" anchorCtr="0">
            <a:spAutoFit/>
          </a:bodyPr>
          <a:lstStyle>
            <a:lvl1pPr>
              <a:defRPr sz="3360" b="1" spc="-60" baseline="0">
                <a:solidFill>
                  <a:schemeClr val="bg1"/>
                </a:solidFill>
                <a:latin typeface="Quicksand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66B46FDF-C521-49AD-BEA9-93B967D779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5589" y="345263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chemeClr val="bg1"/>
                </a:solidFill>
                <a:latin typeface="Quicksand" pitchFamily="2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12D57396-EFC5-451B-95B9-F7C757738E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5584" y="384102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chemeClr val="bg1"/>
                </a:solidFill>
                <a:latin typeface="Quicksand" pitchFamily="2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51B86F1B-CC72-4D61-B3C7-3A3A7F1917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5587" y="443731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chemeClr val="bg1"/>
                </a:solidFill>
                <a:latin typeface="Quicksand" pitchFamily="2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99034E33-EA6D-4423-AA68-C9AE5E1410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5584" y="480665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chemeClr val="bg1"/>
                </a:solidFill>
                <a:latin typeface="Quicksand" pitchFamily="2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53351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480474" y="6492542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92" y="2236827"/>
            <a:ext cx="5088330" cy="30852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83662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12046100" y="7096056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31A071-24DB-4511-BDBD-6E82D92A29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70" y="2066543"/>
            <a:ext cx="5854408" cy="34684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F15AB-CB89-419F-BE8B-0DEFFBA07994}"/>
              </a:ext>
            </a:extLst>
          </p:cNvPr>
          <p:cNvSpPr/>
          <p:nvPr userDrawn="1"/>
        </p:nvSpPr>
        <p:spPr>
          <a:xfrm>
            <a:off x="12806036" y="236708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60337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pic>
        <p:nvPicPr>
          <p:cNvPr id="14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551356" y="8785892"/>
            <a:ext cx="1366440" cy="292608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D051E3-9D83-4DF2-B56B-AE218D88B5D4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574652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11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3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9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0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2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4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6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BE06CEC-BB81-4A39-B163-20BF2D20AE34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1168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96E380-F174-4F8D-B7E9-12503E0F036A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bg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94443632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pic>
        <p:nvPicPr>
          <p:cNvPr id="14" name="Microsoft logo">
            <a:extLst>
              <a:ext uri="{FF2B5EF4-FFF2-40B4-BE49-F238E27FC236}">
                <a16:creationId xmlns:a16="http://schemas.microsoft.com/office/drawing/2014/main" id="{9EFD75ED-509A-45A1-BCDF-8A5A35F3EE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2497" y="7088436"/>
            <a:ext cx="2565626" cy="114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360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26B097-63C3-419A-93E5-F91E4F3C4A9B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AFC540-6EBD-45F3-B3EB-73811274CAA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2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1CAF9C-1424-4DF4-B5B1-F864DD5E2E14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760E89-0CB5-4095-9B9F-C18D589546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7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54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FC042C-E8B2-4EF7-A524-D98B1F04F4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614" y="116597"/>
            <a:ext cx="1935200" cy="114649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D0E37DD-FBE5-4668-90D9-53CD94F79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53B134E-9FF8-4F97-9515-9212D0FBE433}"/>
              </a:ext>
            </a:extLst>
          </p:cNvPr>
          <p:cNvSpPr/>
          <p:nvPr userDrawn="1"/>
        </p:nvSpPr>
        <p:spPr>
          <a:xfrm>
            <a:off x="12856314" y="7568233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5754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BC2F7D-9070-48BE-AE36-23473C6685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009536-A98E-4894-84E4-325F847057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614" y="116597"/>
            <a:ext cx="1935200" cy="11464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173C63C-EDEC-45E4-AA65-49EACFF89FC1}"/>
              </a:ext>
            </a:extLst>
          </p:cNvPr>
          <p:cNvSpPr/>
          <p:nvPr userDrawn="1"/>
        </p:nvSpPr>
        <p:spPr>
          <a:xfrm>
            <a:off x="282436" y="7608994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29073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19050" y="1020160"/>
            <a:ext cx="3582219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57600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376EAC-8951-437D-B780-9EE6C84333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614" y="116597"/>
            <a:ext cx="1935200" cy="114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79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886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F5563BBB-18DF-4D03-A458-75F8F20F5F4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2531937" y="7534074"/>
            <a:ext cx="1818473" cy="389462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2ECC85AB-3807-46E8-840D-0EDC71F1DDC9}"/>
              </a:ext>
            </a:extLst>
          </p:cNvPr>
          <p:cNvSpPr txBox="1">
            <a:spLocks/>
          </p:cNvSpPr>
          <p:nvPr userDrawn="1"/>
        </p:nvSpPr>
        <p:spPr>
          <a:xfrm>
            <a:off x="12425257" y="7095687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D8ED35-7F96-4388-8EB0-E6FE2273EE1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255" y="2025049"/>
            <a:ext cx="6002173" cy="34869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06A8565-76FB-48FC-A497-0A89402218C4}"/>
              </a:ext>
            </a:extLst>
          </p:cNvPr>
          <p:cNvSpPr/>
          <p:nvPr userDrawn="1"/>
        </p:nvSpPr>
        <p:spPr>
          <a:xfrm>
            <a:off x="12694594" y="171321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1251761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17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230147" y="7469726"/>
            <a:ext cx="1818473" cy="3894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2D2CEFE-61F1-4AE1-9703-0918228260C6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804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28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4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6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F6016B-EED4-4673-A045-788D0A4E0072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bg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33469113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6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8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0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1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951098-4930-4502-9A44-161BF17C97D4}"/>
              </a:ext>
            </a:extLst>
          </p:cNvPr>
          <p:cNvSpPr/>
          <p:nvPr userDrawn="1"/>
        </p:nvSpPr>
        <p:spPr>
          <a:xfrm>
            <a:off x="12502901" y="7623211"/>
            <a:ext cx="18710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4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07860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6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8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1783030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48705C-87EE-482B-8FA3-6D9CA9B74E55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120E0D-CA98-432F-919A-9473F09A0C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1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EE6419-FC82-4FB9-B9D5-31B63A3595DF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234F19-932E-40F9-AB88-95FA9B3CD8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8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01040" y="2910936"/>
            <a:ext cx="5486400" cy="1329595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1040" y="4754881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12647-7FD7-4932-9C98-FBEC14526F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43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5F83C0-015F-4D1D-B2BC-87EF7BCCC0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738" y="42350"/>
            <a:ext cx="1935200" cy="1124243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9B4E52BC-3D94-4F30-AF8C-49319FC477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839" y="754778"/>
            <a:ext cx="10972800" cy="59831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IN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576669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2789B9-F840-4F3F-8C5E-BC4E0A980B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618CC0-673C-4AEB-9E72-64D05A9375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738" y="42350"/>
            <a:ext cx="1935200" cy="11242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FB6F3B-B8EF-46EB-A947-EEFB54C676C5}"/>
              </a:ext>
            </a:extLst>
          </p:cNvPr>
          <p:cNvSpPr/>
          <p:nvPr userDrawn="1"/>
        </p:nvSpPr>
        <p:spPr>
          <a:xfrm>
            <a:off x="208689" y="7539688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tx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84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" r="2"/>
          <a:stretch/>
        </p:blipFill>
        <p:spPr>
          <a:xfrm>
            <a:off x="135465" y="1020160"/>
            <a:ext cx="3498563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7357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91436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90959265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65713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25EFE0-896A-4AE0-BEAD-F7806D4970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487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8E040693-2661-4727-9EA2-5950B412CA24}"/>
              </a:ext>
            </a:extLst>
          </p:cNvPr>
          <p:cNvSpPr/>
          <p:nvPr userDrawn="1"/>
        </p:nvSpPr>
        <p:spPr bwMode="auto">
          <a:xfrm>
            <a:off x="0" y="-12342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852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8E040693-2661-4727-9EA2-5950B412CA24}"/>
              </a:ext>
            </a:extLst>
          </p:cNvPr>
          <p:cNvSpPr/>
          <p:nvPr userDrawn="1"/>
        </p:nvSpPr>
        <p:spPr bwMode="auto">
          <a:xfrm>
            <a:off x="0" y="-12342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s-E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0E85AEB-FEB2-4D60-81DD-BF3A575A896F}"/>
              </a:ext>
            </a:extLst>
          </p:cNvPr>
          <p:cNvSpPr txBox="1"/>
          <p:nvPr userDrawn="1"/>
        </p:nvSpPr>
        <p:spPr>
          <a:xfrm>
            <a:off x="3511296" y="450363"/>
            <a:ext cx="7607808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5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Diversity Communities</a:t>
            </a:r>
          </a:p>
          <a:p>
            <a:pPr algn="l"/>
            <a:endParaRPr lang="es-ES" sz="5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950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8EBB168-63DF-6A2A-FD0D-B25A6D720C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676C7E9-E4C3-F4FF-11BF-E31EB2EF5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17185" y="908542"/>
            <a:ext cx="2596030" cy="215099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8B200C2-9A20-62AC-5C2C-88A9625DF5E2}"/>
              </a:ext>
            </a:extLst>
          </p:cNvPr>
          <p:cNvGrpSpPr/>
          <p:nvPr userDrawn="1"/>
        </p:nvGrpSpPr>
        <p:grpSpPr>
          <a:xfrm>
            <a:off x="686587" y="3381659"/>
            <a:ext cx="13257225" cy="1937724"/>
            <a:chOff x="686588" y="3817089"/>
            <a:chExt cx="13257225" cy="19377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5F48C6B-232C-FD95-F955-C30FD9A25254}"/>
                </a:ext>
              </a:extLst>
            </p:cNvPr>
            <p:cNvGrpSpPr/>
            <p:nvPr userDrawn="1"/>
          </p:nvGrpSpPr>
          <p:grpSpPr>
            <a:xfrm>
              <a:off x="686588" y="3817089"/>
              <a:ext cx="13257225" cy="1937724"/>
              <a:chOff x="777752" y="3817089"/>
              <a:chExt cx="13257225" cy="193772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C3866D-098A-697E-E000-CDAEAC110DBA}"/>
                  </a:ext>
                </a:extLst>
              </p:cNvPr>
              <p:cNvSpPr txBox="1"/>
              <p:nvPr userDrawn="1"/>
            </p:nvSpPr>
            <p:spPr>
              <a:xfrm>
                <a:off x="777752" y="3817089"/>
                <a:ext cx="1325722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6000" b="1" i="0" u="none" strike="noStrike" baseline="0" dirty="0">
                    <a:solidFill>
                      <a:schemeClr val="tx1"/>
                    </a:solidFill>
                    <a:latin typeface="Poppins" pitchFamily="2" charset="77"/>
                    <a:cs typeface="Poppins" pitchFamily="2" charset="77"/>
                  </a:rPr>
                  <a:t> Az COMMUNITY</a:t>
                </a:r>
                <a:endParaRPr lang="en-IN" sz="23900" b="1" dirty="0">
                  <a:solidFill>
                    <a:schemeClr val="tx1"/>
                  </a:solidFill>
                  <a:latin typeface="Poppins" pitchFamily="2" charset="77"/>
                  <a:cs typeface="Poppins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B9A006F-B8E0-6E70-A3EA-B32BE1776BEE}"/>
                  </a:ext>
                </a:extLst>
              </p:cNvPr>
              <p:cNvSpPr txBox="1"/>
              <p:nvPr userDrawn="1"/>
            </p:nvSpPr>
            <p:spPr>
              <a:xfrm>
                <a:off x="3234249" y="4739150"/>
                <a:ext cx="834423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2800" b="0" i="0" u="none" strike="noStrike" baseline="0" dirty="0">
                    <a:solidFill>
                      <a:schemeClr val="tx1"/>
                    </a:solidFill>
                    <a:latin typeface="Poppins" pitchFamily="2" charset="77"/>
                    <a:cs typeface="Poppins" pitchFamily="2" charset="77"/>
                  </a:rPr>
                  <a:t>Conference 2022</a:t>
                </a:r>
                <a:endParaRPr lang="en-US" sz="2800" b="0" i="1" dirty="0">
                  <a:solidFill>
                    <a:schemeClr val="tx1"/>
                  </a:solidFill>
                  <a:latin typeface="Poppins" pitchFamily="2" charset="77"/>
                  <a:cs typeface="Poppins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5077D1-984D-57AF-6E03-035ECF9F9418}"/>
                  </a:ext>
                </a:extLst>
              </p:cNvPr>
              <p:cNvSpPr txBox="1"/>
              <p:nvPr userDrawn="1"/>
            </p:nvSpPr>
            <p:spPr>
              <a:xfrm>
                <a:off x="3234249" y="5354703"/>
                <a:ext cx="834423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2000" b="0" i="0" u="none" strike="noStrike" baseline="0" dirty="0">
                    <a:solidFill>
                      <a:schemeClr val="tx1"/>
                    </a:solidFill>
                    <a:latin typeface="Poppins Light" pitchFamily="2" charset="77"/>
                    <a:cs typeface="Poppins Light" pitchFamily="2" charset="77"/>
                  </a:rPr>
                  <a:t>Asia’s Largest Azure Community Conference</a:t>
                </a:r>
                <a:endParaRPr lang="en-US" sz="2000" b="0" i="0" dirty="0">
                  <a:solidFill>
                    <a:schemeClr val="tx1"/>
                  </a:solidFill>
                  <a:latin typeface="Poppins Light" pitchFamily="2" charset="77"/>
                  <a:cs typeface="Poppins Light" pitchFamily="2" charset="77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9D49B73-252F-4DEF-129A-424FE66E75CC}"/>
                </a:ext>
              </a:extLst>
            </p:cNvPr>
            <p:cNvCxnSpPr/>
            <p:nvPr userDrawn="1"/>
          </p:nvCxnSpPr>
          <p:spPr>
            <a:xfrm>
              <a:off x="4654550" y="5058431"/>
              <a:ext cx="833718" cy="0"/>
            </a:xfrm>
            <a:prstGeom prst="line">
              <a:avLst/>
            </a:prstGeom>
            <a:ln w="38100">
              <a:solidFill>
                <a:schemeClr val="bg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1BDCEC3-F110-7DCA-5D75-F5A42867A066}"/>
                </a:ext>
              </a:extLst>
            </p:cNvPr>
            <p:cNvCxnSpPr/>
            <p:nvPr userDrawn="1"/>
          </p:nvCxnSpPr>
          <p:spPr>
            <a:xfrm>
              <a:off x="9065185" y="5058431"/>
              <a:ext cx="833718" cy="0"/>
            </a:xfrm>
            <a:prstGeom prst="line">
              <a:avLst/>
            </a:prstGeom>
            <a:ln w="38100">
              <a:solidFill>
                <a:schemeClr val="bg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8D579D5-F805-AAE5-016E-41B126A7C16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376578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D1B822-EEFB-2720-6198-0819CB0884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8023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>
              <a:solidFill>
                <a:srgbClr val="9BF00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2FC026-AB71-1100-6845-AE77E0FBCC4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E71516-673D-D9FB-D2DE-7C7CE5B0E293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2999953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B0E24D-511E-5968-1763-177E9E1C9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8023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49C1C0-996D-182B-6EC3-D264E1CA90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80008A-C231-0137-22EA-A1688558EEF5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508550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AD98D2E-15E9-4E97-B820-4F26956CA8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71182" y="21702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ECA080-AAEE-044D-DBBF-87373C6881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4FEBDC-D193-AE5D-4DD5-A0E6D35ED633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199052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37E4AD-5E40-7B9E-EF6B-51E9C3CF6A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01C681-4913-FBC0-A76C-8214176716A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47017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045B2F-F547-4B1F-9974-AD053655ADD2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1A675F-E6DA-48D0-8FD2-ED779A1E7C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7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9F2933-547A-2601-63DB-A0630CFD22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85E5DB-DF49-C0C0-7902-A579C9F2E4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0C1EF1-BA09-2053-5B24-5D032FE5B748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328713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DE48E-CA20-CEA2-7809-1909F04F51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448FC-5B40-176D-4D3F-3198A67043B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095455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2BD898-8C1A-EFEC-EE0B-7DB43AE9F8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7857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3E642DD-3064-485E-76C7-1F54A660752F}"/>
              </a:ext>
            </a:extLst>
          </p:cNvPr>
          <p:cNvSpPr txBox="1"/>
          <p:nvPr userDrawn="1"/>
        </p:nvSpPr>
        <p:spPr>
          <a:xfrm>
            <a:off x="553467" y="77862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44298FB-4D19-41BA-A056-1EB0429A64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0230" y="2594864"/>
            <a:ext cx="4730819" cy="467099"/>
          </a:xfrm>
          <a:prstGeom prst="rect">
            <a:avLst/>
          </a:prstGeom>
        </p:spPr>
        <p:txBody>
          <a:bodyPr/>
          <a:lstStyle>
            <a:lvl1pPr>
              <a:defRPr sz="3300" b="1" i="0">
                <a:solidFill>
                  <a:srgbClr val="08023F"/>
                </a:solidFill>
              </a:defRPr>
            </a:lvl1pPr>
          </a:lstStyle>
          <a:p>
            <a:r>
              <a:rPr lang="en-US" dirty="0">
                <a:solidFill>
                  <a:srgbClr val="08023F"/>
                </a:solidFill>
                <a:latin typeface="Segoe UI Semibold (Headings)"/>
                <a:cs typeface="Segoe UI" panose="020B0502040204020203" pitchFamily="34" charset="0"/>
              </a:rPr>
              <a:t>Presentation title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C3FAF8-3116-923F-1EEF-20DB3F85F4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0507F0-86DB-9EB6-A672-C24403E518F8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39C542-8226-D379-3603-62DB9CE333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0350" y="2622550"/>
            <a:ext cx="3949700" cy="2984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EC3409D-5A13-B030-03A4-99AD4A61BD9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11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D5E4-90AF-BE45-6029-83773E0F5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EE7E5-A366-9A42-E10D-A500E07E9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1A2A7-17BE-CBC6-3C10-1ADCF732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7CCCC-15E4-D953-25E6-47B88E23D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86C25-364C-8CD6-1055-4695E2508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220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53850-7EBD-FB70-7087-BF320E7CA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F8611-1134-F465-27BA-051DAE323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EDF7D-72BD-5B3F-07A5-D5AA573C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D2188-E106-ED35-1CAD-0DAD9821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8B937-8C9C-EC1A-4F73-F7F6344B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4818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F974E-1A31-5BCD-2685-D94A89D66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DF6C2-F459-47EF-7EBF-CBD9CC474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9EF2E-985E-9D0A-451F-5BA8C5317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3D65A-B5EF-322C-9E78-7EFE89634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C2E64-0C9A-865D-F09B-62A0A032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104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48C24-7970-7F0D-1998-2CC1E935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91DC0-BD5B-8755-C281-6AF57865B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14D50-30E2-6216-35A9-10FE4ACDE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05621-3EDD-6DD4-EBE5-47A25E753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320D3-4317-5415-4E01-C08591A87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CD5BF-D959-423E-AE40-35506CA9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99795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7933F-79F8-D581-A521-69503F2DE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8A8BB-89B1-D9BF-77D4-8A578FD20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01D87-A1F0-256A-B3F3-F64E28338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7AF42-A9B6-4952-57F1-E5FBED5AA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DF9BBE-76CA-7C1C-3398-887B9EADA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774E3-2743-7582-E3BD-F7BC03AFE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989525-20DE-B5EE-36D4-916207213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25294-D8E9-7321-8D58-2C0E7B0F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27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437F5-14D1-ED2F-C197-69EF57EB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4DB61-7D3A-2D91-8EEF-190D8F3C9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03FC-0E52-C9DF-282E-5C2FA9A4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86609-7544-E505-C889-E775992F9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4954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6A0753-AB6D-FBD7-C87E-A7BD909C5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ABC33-515D-2E99-9AB5-93F08A19E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9CE99-0B19-8D9B-167C-3E446830D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96EA2-D6B1-409C-B45A-17BE3FC054D5}"/>
              </a:ext>
            </a:extLst>
          </p:cNvPr>
          <p:cNvSpPr/>
          <p:nvPr userDrawn="1"/>
        </p:nvSpPr>
        <p:spPr bwMode="auto">
          <a:xfrm>
            <a:off x="10189029" y="1"/>
            <a:ext cx="4441369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BDE3B-BB9B-4B47-A02F-BD189782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62090" y="4754881"/>
            <a:ext cx="2295246" cy="34842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8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81FFC-EF95-3F76-08AE-0A1285BD7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3F61C-E6E1-C8DF-A1AF-BE41B3495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D6F7AD-D51D-92FC-12A5-221CB26F8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A57A2-E22B-230E-1CA6-C82D90927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1370D6-EDCF-CFBB-1D3F-453655B8E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99061-3C5D-8DC7-1AC2-E09164A5D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4095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6787A-82AA-6906-7BC2-BE63F4EC0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6B8284-1B9D-F9DA-6F81-D6D4F9EA39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633E8-90AB-55FD-320D-2AD77B39B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94F2E-B289-2CAA-C09D-7D88B385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AEE39-E434-94C0-BC71-3A3CC425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80AA94-907A-3D6C-0573-853211507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8445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88F1-5A37-9DC7-6876-502A5A70B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8DFEB3-3F37-1CDF-A38B-A164CC2C8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032A0-9C74-4F33-99FE-9446E7229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2CB78-52D2-4937-D599-13489CE20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2620-A992-FD72-5108-33CBF3BDC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140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64AD9-F8E3-274C-FE20-FA70A4EF71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9C83C7-996E-5E3D-59AD-00664815D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5A63E-713D-E232-7D15-720DE737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BA272-D920-4C2D-41A9-8CF193CD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EFA96-A41F-53C1-510C-CB45CC095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0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338447"/>
            <a:ext cx="4994377" cy="1421928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25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Content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25F243-D32B-4DD9-A582-3E806AA562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738" y="42350"/>
            <a:ext cx="1935200" cy="112424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158CF96-EC90-4BBA-B49B-3043607AD01B}"/>
              </a:ext>
            </a:extLst>
          </p:cNvPr>
          <p:cNvSpPr/>
          <p:nvPr userDrawn="1"/>
        </p:nvSpPr>
        <p:spPr>
          <a:xfrm>
            <a:off x="12790122" y="7605002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bg1"/>
                </a:solidFill>
                <a:latin typeface="+mn-lt"/>
              </a:rPr>
              <a:t>#</a:t>
            </a:r>
            <a:r>
              <a:rPr lang="en-US" sz="2000" dirty="0" err="1">
                <a:solidFill>
                  <a:schemeClr val="bg1"/>
                </a:solidFill>
                <a:latin typeface="+mn-lt"/>
              </a:rPr>
              <a:t>AzConfDev</a:t>
            </a:r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77260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72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35" r:id="rId2"/>
    <p:sldLayoutId id="2147483813" r:id="rId3"/>
    <p:sldLayoutId id="2147483815" r:id="rId4"/>
    <p:sldLayoutId id="2147483806" r:id="rId5"/>
    <p:sldLayoutId id="2147484031" r:id="rId6"/>
    <p:sldLayoutId id="2147484032" r:id="rId7"/>
    <p:sldLayoutId id="2147484034" r:id="rId8"/>
    <p:sldLayoutId id="2147483973" r:id="rId9"/>
    <p:sldLayoutId id="2147483972" r:id="rId10"/>
    <p:sldLayoutId id="2147483915" r:id="rId11"/>
    <p:sldLayoutId id="2147483965" r:id="rId12"/>
    <p:sldLayoutId id="2147483900" r:id="rId13"/>
    <p:sldLayoutId id="2147483818" r:id="rId14"/>
    <p:sldLayoutId id="2147483957" r:id="rId15"/>
    <p:sldLayoutId id="2147483958" r:id="rId16"/>
    <p:sldLayoutId id="2147483959" r:id="rId17"/>
    <p:sldLayoutId id="2147483917" r:id="rId18"/>
    <p:sldLayoutId id="2147483918" r:id="rId19"/>
    <p:sldLayoutId id="2147483919" r:id="rId20"/>
    <p:sldLayoutId id="2147483846" r:id="rId21"/>
    <p:sldLayoutId id="2147483810" r:id="rId22"/>
    <p:sldLayoutId id="2147483814" r:id="rId23"/>
    <p:sldLayoutId id="2147483914" r:id="rId24"/>
    <p:sldLayoutId id="2147484039" r:id="rId25"/>
  </p:sldLayoutIdLst>
  <p:transition>
    <p:fade/>
  </p:transition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744571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  <p:sldLayoutId id="2147484036" r:id="rId2"/>
    <p:sldLayoutId id="2147484028" r:id="rId3"/>
    <p:sldLayoutId id="2147483985" r:id="rId4"/>
    <p:sldLayoutId id="2147483983" r:id="rId5"/>
    <p:sldLayoutId id="2147483977" r:id="rId6"/>
    <p:sldLayoutId id="2147483976" r:id="rId7"/>
    <p:sldLayoutId id="2147483986" r:id="rId8"/>
    <p:sldLayoutId id="2147483975" r:id="rId9"/>
    <p:sldLayoutId id="2147483979" r:id="rId10"/>
    <p:sldLayoutId id="2147483978" r:id="rId11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1789430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37" r:id="rId2"/>
    <p:sldLayoutId id="2147484001" r:id="rId3"/>
    <p:sldLayoutId id="2147484011" r:id="rId4"/>
    <p:sldLayoutId id="2147484010" r:id="rId5"/>
    <p:sldLayoutId id="2147484002" r:id="rId6"/>
    <p:sldLayoutId id="2147484003" r:id="rId7"/>
    <p:sldLayoutId id="2147484030" r:id="rId8"/>
    <p:sldLayoutId id="2147484033" r:id="rId9"/>
    <p:sldLayoutId id="2147484006" r:id="rId10"/>
    <p:sldLayoutId id="2147484015" r:id="rId11"/>
    <p:sldLayoutId id="2147484004" r:id="rId12"/>
    <p:sldLayoutId id="2147484012" r:id="rId13"/>
    <p:sldLayoutId id="2147484018" r:id="rId14"/>
    <p:sldLayoutId id="2147484019" r:id="rId15"/>
    <p:sldLayoutId id="2147484020" r:id="rId16"/>
    <p:sldLayoutId id="2147484041" r:id="rId17"/>
    <p:sldLayoutId id="2147484040" r:id="rId18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1361245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A250B4-1D2D-4F75-6E14-CE8182DF5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7F378-69E6-46C4-0C60-BC288C80F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25B92-0723-E54B-B512-5E9FD7B48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BEF26-6496-44FA-98ED-AAFCEC7B71E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E6DB-A6EC-D780-32B7-34BF5B7718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338CB-1531-1BE7-E7BB-72FBB6B2B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E85D8-5067-48BC-81D6-CCD0B0135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  <p:sldLayoutId id="2147484053" r:id="rId2"/>
    <p:sldLayoutId id="2147484054" r:id="rId3"/>
    <p:sldLayoutId id="2147484055" r:id="rId4"/>
    <p:sldLayoutId id="2147484056" r:id="rId5"/>
    <p:sldLayoutId id="2147484057" r:id="rId6"/>
    <p:sldLayoutId id="2147484058" r:id="rId7"/>
    <p:sldLayoutId id="2147484059" r:id="rId8"/>
    <p:sldLayoutId id="2147484060" r:id="rId9"/>
    <p:sldLayoutId id="2147484061" r:id="rId10"/>
    <p:sldLayoutId id="2147484062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823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US" dirty="0"/>
              <a:t>One repository per app (microservice)</a:t>
            </a:r>
            <a:endParaRPr lang="en-IN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5E431CD0-0279-488E-901D-3BC2125556D8}"/>
              </a:ext>
            </a:extLst>
          </p:cNvPr>
          <p:cNvSpPr txBox="1">
            <a:spLocks/>
          </p:cNvSpPr>
          <p:nvPr/>
        </p:nvSpPr>
        <p:spPr>
          <a:xfrm>
            <a:off x="450011" y="1837602"/>
            <a:ext cx="10972800" cy="2265236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Deploy app to both test &amp; prod environments from that repository.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Deploy app to test &amp; prod environments from different repositories.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One repository for all apps.</a:t>
            </a:r>
          </a:p>
          <a:p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08636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Package management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D223AED-D5C1-470A-9936-5E8EB088A7CD}"/>
              </a:ext>
            </a:extLst>
          </p:cNvPr>
          <p:cNvSpPr txBox="1">
            <a:spLocks/>
          </p:cNvSpPr>
          <p:nvPr/>
        </p:nvSpPr>
        <p:spPr>
          <a:xfrm>
            <a:off x="450011" y="1835344"/>
            <a:ext cx="10972800" cy="266842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Code duplication.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Use package registries (NPM, Nuget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etc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) to share common, reusable code between apps.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Always installing latest package version during build.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Use pinned package versions to avoid unexpected/breaking changes.</a:t>
            </a:r>
          </a:p>
        </p:txBody>
      </p:sp>
    </p:spTree>
    <p:extLst>
      <p:ext uri="{BB962C8B-B14F-4D97-AF65-F5344CB8AC3E}">
        <p14:creationId xmlns:p14="http://schemas.microsoft.com/office/powerpoint/2010/main" val="10657498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Externalized configuration (controllability)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11778CCE-2507-4D5C-A990-D09104EF9FBF}"/>
              </a:ext>
            </a:extLst>
          </p:cNvPr>
          <p:cNvSpPr txBox="1">
            <a:spLocks/>
          </p:cNvSpPr>
          <p:nvPr/>
        </p:nvSpPr>
        <p:spPr>
          <a:xfrm>
            <a:off x="450011" y="1845767"/>
            <a:ext cx="10972800" cy="347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Coupling an app and its configuration together.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Putting passwords, connection strings, endpoint URLs in source control.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Store configuration in an external, secure, centralized key/value store (e.g. Azure KeyVault).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Key names remain same in all dev/test/prod environment, but values change.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RBAC’ed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access for app identity.</a:t>
            </a:r>
          </a:p>
        </p:txBody>
      </p:sp>
    </p:spTree>
    <p:extLst>
      <p:ext uri="{BB962C8B-B14F-4D97-AF65-F5344CB8AC3E}">
        <p14:creationId xmlns:p14="http://schemas.microsoft.com/office/powerpoint/2010/main" val="42803946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Self-bootstrapping microservices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19CFAB5-4F19-4BCA-98E9-101A05B2F24C}"/>
              </a:ext>
            </a:extLst>
          </p:cNvPr>
          <p:cNvSpPr txBox="1">
            <a:spLocks/>
          </p:cNvSpPr>
          <p:nvPr/>
        </p:nvSpPr>
        <p:spPr>
          <a:xfrm>
            <a:off x="450011" y="1845217"/>
            <a:ext cx="10972800" cy="347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Running scripts or CLI commands to start up and configure an already deployed app.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Deployed app should know how to start itself up.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Deployed app should know how to configure itself (after reading from external config).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Fast startup, graceful shutdown.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Verbose logs otherwise.</a:t>
            </a:r>
          </a:p>
        </p:txBody>
      </p:sp>
    </p:spTree>
    <p:extLst>
      <p:ext uri="{BB962C8B-B14F-4D97-AF65-F5344CB8AC3E}">
        <p14:creationId xmlns:p14="http://schemas.microsoft.com/office/powerpoint/2010/main" val="1265407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Asynchronous, loosely-coupled microservices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197AC19-50C8-4260-9A3A-010C32CB414E}"/>
              </a:ext>
            </a:extLst>
          </p:cNvPr>
          <p:cNvSpPr txBox="1">
            <a:spLocks/>
          </p:cNvSpPr>
          <p:nvPr/>
        </p:nvSpPr>
        <p:spPr>
          <a:xfrm>
            <a:off x="450011" y="1838453"/>
            <a:ext cx="10972800" cy="508754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Communication using service bus or GRPC.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Service bus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Dead lettering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Poison messages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Auto-scaled competing consumers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Retries / back-offs / timeouts / circuit breaker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Be OK with weak consistency models (reads lag writes)</a:t>
            </a:r>
          </a:p>
        </p:txBody>
      </p:sp>
    </p:spTree>
    <p:extLst>
      <p:ext uri="{BB962C8B-B14F-4D97-AF65-F5344CB8AC3E}">
        <p14:creationId xmlns:p14="http://schemas.microsoft.com/office/powerpoint/2010/main" val="961162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Stateless microservices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972D1B3F-0F88-4508-8FBE-C9E733FF7D6B}"/>
              </a:ext>
            </a:extLst>
          </p:cNvPr>
          <p:cNvSpPr txBox="1">
            <a:spLocks/>
          </p:cNvSpPr>
          <p:nvPr/>
        </p:nvSpPr>
        <p:spPr>
          <a:xfrm>
            <a:off x="450011" y="1840375"/>
            <a:ext cx="10972800" cy="266842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Services can be redeployed, restarted at any time.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 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Storing in-memory state that cannot be persisted on exit..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State should be persisted in DBs, caches only.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Using sticky sessions &amp; affinities.</a:t>
            </a:r>
          </a:p>
        </p:txBody>
      </p:sp>
    </p:spTree>
    <p:extLst>
      <p:ext uri="{BB962C8B-B14F-4D97-AF65-F5344CB8AC3E}">
        <p14:creationId xmlns:p14="http://schemas.microsoft.com/office/powerpoint/2010/main" val="1212913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Horizontally auto-scaling microservices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2A6A173-7A13-4D43-858E-9A03931EDDB2}"/>
              </a:ext>
            </a:extLst>
          </p:cNvPr>
          <p:cNvSpPr txBox="1">
            <a:spLocks/>
          </p:cNvSpPr>
          <p:nvPr/>
        </p:nvSpPr>
        <p:spPr>
          <a:xfrm>
            <a:off x="450011" y="1843792"/>
            <a:ext cx="10972800" cy="428117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Horizontal scaling types: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Manual scaling (slider)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Scheduled scaling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Rule-based scaling</a:t>
            </a: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Message queue size &gt; threshold</a:t>
            </a: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Rate of incoming requests &gt; threshold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Dynamic scaling (e.g. Azure functions scale controller)</a:t>
            </a:r>
          </a:p>
        </p:txBody>
      </p:sp>
    </p:spTree>
    <p:extLst>
      <p:ext uri="{BB962C8B-B14F-4D97-AF65-F5344CB8AC3E}">
        <p14:creationId xmlns:p14="http://schemas.microsoft.com/office/powerpoint/2010/main" val="1393442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Observability (logging)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0ADCCEE9-97DA-4964-814E-EE37CDAD3CE4}"/>
              </a:ext>
            </a:extLst>
          </p:cNvPr>
          <p:cNvSpPr txBox="1">
            <a:spLocks/>
          </p:cNvSpPr>
          <p:nvPr/>
        </p:nvSpPr>
        <p:spPr>
          <a:xfrm>
            <a:off x="450011" y="1843109"/>
            <a:ext cx="10972800" cy="186204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No server to SSH into. Or no SSH access allowed.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So logs are all you have.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Dynamically change log verbosity on-demand via external config.</a:t>
            </a:r>
          </a:p>
        </p:txBody>
      </p:sp>
    </p:spTree>
    <p:extLst>
      <p:ext uri="{BB962C8B-B14F-4D97-AF65-F5344CB8AC3E}">
        <p14:creationId xmlns:p14="http://schemas.microsoft.com/office/powerpoint/2010/main" val="8553193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Telemetry (user metrics)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98BE9188-06F2-46E5-B4B6-F3609E38A006}"/>
              </a:ext>
            </a:extLst>
          </p:cNvPr>
          <p:cNvSpPr txBox="1">
            <a:spLocks/>
          </p:cNvSpPr>
          <p:nvPr/>
        </p:nvSpPr>
        <p:spPr>
          <a:xfrm>
            <a:off x="450011" y="1841185"/>
            <a:ext cx="10972800" cy="1458861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Collect custom metrics (anonymized, PII stripped) to understand live usage patterns.</a:t>
            </a: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E.g. Icon search that doesn’t generate a match.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Everything else can be mined from persisted data.</a:t>
            </a:r>
          </a:p>
        </p:txBody>
      </p:sp>
    </p:spTree>
    <p:extLst>
      <p:ext uri="{BB962C8B-B14F-4D97-AF65-F5344CB8AC3E}">
        <p14:creationId xmlns:p14="http://schemas.microsoft.com/office/powerpoint/2010/main" val="9469358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Telemetry (system metrics)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427F8323-F92F-4656-A2A2-9B73234C6293}"/>
              </a:ext>
            </a:extLst>
          </p:cNvPr>
          <p:cNvSpPr txBox="1">
            <a:spLocks/>
          </p:cNvSpPr>
          <p:nvPr/>
        </p:nvSpPr>
        <p:spPr>
          <a:xfrm>
            <a:off x="450011" y="1836120"/>
            <a:ext cx="10972800" cy="387798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First, ensure you’re collecting critical system metrics.</a:t>
            </a:r>
          </a:p>
          <a:p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	[SQL]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Avg CPU load, Avg query exec time, Top 5 queries by CPU, Top 5 queries by data I/O.</a:t>
            </a: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[API] 5xx errors, Avg response times</a:t>
            </a: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[Service Bus] Dead letters, Poison Messages, Avg wait time, Avg processing time.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Next, identify “yellow” &amp; “red” thresholds.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Next, create dashboard to visualize these.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Next, set automated alerts when threshold exceeded.</a:t>
            </a:r>
          </a:p>
        </p:txBody>
      </p:sp>
    </p:spTree>
    <p:extLst>
      <p:ext uri="{BB962C8B-B14F-4D97-AF65-F5344CB8AC3E}">
        <p14:creationId xmlns:p14="http://schemas.microsoft.com/office/powerpoint/2010/main" val="16567516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75B79-C617-747C-045F-66C5EB7A49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I built </a:t>
            </a:r>
            <a:r>
              <a:rPr lang="en-US" b="1" dirty="0">
                <a:solidFill>
                  <a:srgbClr val="0078D3"/>
                </a:solidFill>
              </a:rPr>
              <a:t>cloudskew.com</a:t>
            </a:r>
            <a:r>
              <a:rPr lang="en-US" b="1" dirty="0"/>
              <a:t> on </a:t>
            </a:r>
            <a:r>
              <a:rPr lang="en-US" b="1" dirty="0">
                <a:solidFill>
                  <a:srgbClr val="0070C0"/>
                </a:solidFill>
              </a:rPr>
              <a:t>Azure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049E6F-2F1B-695B-A735-105B3F48B2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11480" indent="-411480" algn="r">
              <a:buFontTx/>
              <a:buChar char="-"/>
            </a:pPr>
            <a:r>
              <a:rPr lang="en-US" dirty="0"/>
              <a:t>@MithunShanbhag</a:t>
            </a:r>
          </a:p>
        </p:txBody>
      </p:sp>
    </p:spTree>
    <p:extLst>
      <p:ext uri="{BB962C8B-B14F-4D97-AF65-F5344CB8AC3E}">
        <p14:creationId xmlns:p14="http://schemas.microsoft.com/office/powerpoint/2010/main" val="320446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Service accounts only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64D99111-D691-4E2B-96BB-7595179340B1}"/>
              </a:ext>
            </a:extLst>
          </p:cNvPr>
          <p:cNvSpPr txBox="1">
            <a:spLocks/>
          </p:cNvSpPr>
          <p:nvPr/>
        </p:nvSpPr>
        <p:spPr>
          <a:xfrm>
            <a:off x="450011" y="1843109"/>
            <a:ext cx="10972800" cy="186204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Only service accounts can read/write to environments.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Create service accounts for test environment too.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Remember: No manual access to prod environment. So err on the side of verbose logging.</a:t>
            </a:r>
          </a:p>
        </p:txBody>
      </p:sp>
    </p:spTree>
    <p:extLst>
      <p:ext uri="{BB962C8B-B14F-4D97-AF65-F5344CB8AC3E}">
        <p14:creationId xmlns:p14="http://schemas.microsoft.com/office/powerpoint/2010/main" val="16661064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Dev / Test / Prod Parity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E7D6B7B5-D8F2-42AE-9C90-1B7D52FD7D2D}"/>
              </a:ext>
            </a:extLst>
          </p:cNvPr>
          <p:cNvSpPr txBox="1">
            <a:spLocks/>
          </p:cNvSpPr>
          <p:nvPr/>
        </p:nvSpPr>
        <p:spPr>
          <a:xfrm>
            <a:off x="450011" y="1840375"/>
            <a:ext cx="10972800" cy="1055674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Use Terraform (or other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IaC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solutions) to set up identical environments.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Difference only in configuration values (key value store).</a:t>
            </a:r>
          </a:p>
        </p:txBody>
      </p:sp>
    </p:spTree>
    <p:extLst>
      <p:ext uri="{BB962C8B-B14F-4D97-AF65-F5344CB8AC3E}">
        <p14:creationId xmlns:p14="http://schemas.microsoft.com/office/powerpoint/2010/main" val="11067925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Debouncing calls to server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66F1A25-4F53-4603-8AAA-331E66A6F53E}"/>
              </a:ext>
            </a:extLst>
          </p:cNvPr>
          <p:cNvSpPr txBox="1">
            <a:spLocks/>
          </p:cNvSpPr>
          <p:nvPr/>
        </p:nvSpPr>
        <p:spPr>
          <a:xfrm>
            <a:off x="450011" y="1836813"/>
            <a:ext cx="10972800" cy="1055674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Throttling (rate-limiting) vs Debouncing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Use if auto-saving data to server.</a:t>
            </a:r>
          </a:p>
        </p:txBody>
      </p:sp>
    </p:spTree>
    <p:extLst>
      <p:ext uri="{BB962C8B-B14F-4D97-AF65-F5344CB8AC3E}">
        <p14:creationId xmlns:p14="http://schemas.microsoft.com/office/powerpoint/2010/main" val="32387485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Queue based load </a:t>
            </a:r>
            <a:r>
              <a:rPr lang="en-IN" dirty="0" err="1"/>
              <a:t>leveling</a:t>
            </a:r>
            <a:endParaRPr lang="en-IN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D252136A-6221-45C4-AE53-3F567C5D3089}"/>
              </a:ext>
            </a:extLst>
          </p:cNvPr>
          <p:cNvSpPr txBox="1">
            <a:spLocks/>
          </p:cNvSpPr>
          <p:nvPr/>
        </p:nvSpPr>
        <p:spPr>
          <a:xfrm>
            <a:off x="452905" y="1836813"/>
            <a:ext cx="10972800" cy="1055674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Smooth out peak-usage spikes by queuing requests.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Asynchronously process in batches.</a:t>
            </a:r>
          </a:p>
        </p:txBody>
      </p:sp>
    </p:spTree>
    <p:extLst>
      <p:ext uri="{BB962C8B-B14F-4D97-AF65-F5344CB8AC3E}">
        <p14:creationId xmlns:p14="http://schemas.microsoft.com/office/powerpoint/2010/main" val="22181588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API payload compression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7315783-1131-433F-B3D0-DE17C9F21A6A}"/>
              </a:ext>
            </a:extLst>
          </p:cNvPr>
          <p:cNvSpPr txBox="1">
            <a:spLocks/>
          </p:cNvSpPr>
          <p:nvPr/>
        </p:nvSpPr>
        <p:spPr>
          <a:xfrm>
            <a:off x="450011" y="1840375"/>
            <a:ext cx="10972800" cy="1055674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Prefer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brotli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&gt;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gzip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for response compression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Compress JSON payload to 40% of original size.</a:t>
            </a:r>
          </a:p>
        </p:txBody>
      </p:sp>
    </p:spTree>
    <p:extLst>
      <p:ext uri="{BB962C8B-B14F-4D97-AF65-F5344CB8AC3E}">
        <p14:creationId xmlns:p14="http://schemas.microsoft.com/office/powerpoint/2010/main" val="3898200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Use CDNs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9E6C5D2-D060-4F3F-98F7-50A87286CB4C}"/>
              </a:ext>
            </a:extLst>
          </p:cNvPr>
          <p:cNvSpPr txBox="1">
            <a:spLocks/>
          </p:cNvSpPr>
          <p:nvPr/>
        </p:nvSpPr>
        <p:spPr>
          <a:xfrm>
            <a:off x="460184" y="1840375"/>
            <a:ext cx="10972800" cy="266842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Caching &amp; compression benefits for static content.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Purge POPs on breaking (non-additive changes).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Managed TLS certs.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URL rewriting &amp; rerouting.</a:t>
            </a:r>
          </a:p>
        </p:txBody>
      </p:sp>
    </p:spTree>
    <p:extLst>
      <p:ext uri="{BB962C8B-B14F-4D97-AF65-F5344CB8AC3E}">
        <p14:creationId xmlns:p14="http://schemas.microsoft.com/office/powerpoint/2010/main" val="22968863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685799"/>
            <a:ext cx="11256214" cy="619999"/>
          </a:xfrm>
        </p:spPr>
        <p:txBody>
          <a:bodyPr/>
          <a:lstStyle/>
          <a:p>
            <a:r>
              <a:rPr lang="en-US" dirty="0"/>
              <a:t>Federated identity / External Identity Provider</a:t>
            </a:r>
            <a:endParaRPr lang="en-IN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BCE4C81-1E28-42A1-A52D-343EAC93467A}"/>
              </a:ext>
            </a:extLst>
          </p:cNvPr>
          <p:cNvSpPr txBox="1">
            <a:spLocks/>
          </p:cNvSpPr>
          <p:nvPr/>
        </p:nvSpPr>
        <p:spPr>
          <a:xfrm>
            <a:off x="450011" y="1845767"/>
            <a:ext cx="10972800" cy="347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Auto-save requires users to be authenticated.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OAuth flow: Implicit grant (SPAs) or Authorization code grant (server-side apps)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[BAD]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 Storing user credentials (even if salted/hashed/encrypted)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Use external identity providers (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cognito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okta, auth0, firebase)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JWT tokens, not session based. </a:t>
            </a:r>
          </a:p>
        </p:txBody>
      </p:sp>
    </p:spTree>
    <p:extLst>
      <p:ext uri="{BB962C8B-B14F-4D97-AF65-F5344CB8AC3E}">
        <p14:creationId xmlns:p14="http://schemas.microsoft.com/office/powerpoint/2010/main" val="32921177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0" y="109189"/>
            <a:ext cx="11443539" cy="1196610"/>
          </a:xfrm>
        </p:spPr>
        <p:txBody>
          <a:bodyPr/>
          <a:lstStyle/>
          <a:p>
            <a:r>
              <a:rPr lang="en-IN" dirty="0"/>
              <a:t>CloudSkew: Future architectural enhancements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FE58E57F-56E8-42D9-85DB-D2619ACDDFEC}"/>
              </a:ext>
            </a:extLst>
          </p:cNvPr>
          <p:cNvSpPr txBox="1">
            <a:spLocks/>
          </p:cNvSpPr>
          <p:nvPr/>
        </p:nvSpPr>
        <p:spPr>
          <a:xfrm>
            <a:off x="450011" y="1837800"/>
            <a:ext cx="10972800" cy="347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HA with multi-regional deployments and Traffic Manager.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Higher App Service SKU for slot swapping &amp; horizontal auto-scaling.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Caching in the back-end (Azure Cache for Redis, ASP.NET's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IMemoryCache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Blue-green deployments &amp; adoption of feature flags.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PowerBI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/Grafana dashboard for tracking business KPIs.</a:t>
            </a:r>
          </a:p>
        </p:txBody>
      </p:sp>
    </p:spTree>
    <p:extLst>
      <p:ext uri="{BB962C8B-B14F-4D97-AF65-F5344CB8AC3E}">
        <p14:creationId xmlns:p14="http://schemas.microsoft.com/office/powerpoint/2010/main" val="8659832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9F515F-2AD9-4246-8341-58379B0D8922}"/>
              </a:ext>
            </a:extLst>
          </p:cNvPr>
          <p:cNvSpPr/>
          <p:nvPr/>
        </p:nvSpPr>
        <p:spPr>
          <a:xfrm>
            <a:off x="5011877" y="3329323"/>
            <a:ext cx="46066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6600" b="1" dirty="0">
                <a:solidFill>
                  <a:srgbClr val="00A0E3"/>
                </a:solidFill>
                <a:latin typeface="Segoe UI" pitchFamily="34" charset="0"/>
                <a:cs typeface="Segoe UI" pitchFamily="34" charset="0"/>
              </a:rPr>
              <a:t>Thank You!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A7E05DC-8B97-4F2F-A7C5-CD6230B713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10058400" y="-15242"/>
            <a:ext cx="5633884" cy="8229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21EF361-F7C9-44B7-9FC2-8180C026C2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74" y="245206"/>
            <a:ext cx="1935200" cy="11242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5E195F-E37F-47BE-85E9-1CCEFA470429}"/>
              </a:ext>
            </a:extLst>
          </p:cNvPr>
          <p:cNvSpPr/>
          <p:nvPr/>
        </p:nvSpPr>
        <p:spPr>
          <a:xfrm>
            <a:off x="385148" y="7587038"/>
            <a:ext cx="15905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2075" indent="-92075"/>
            <a:r>
              <a:rPr lang="en-US" sz="2000" dirty="0">
                <a:solidFill>
                  <a:schemeClr val="bg1"/>
                </a:solidFill>
              </a:rPr>
              <a:t>#</a:t>
            </a:r>
            <a:r>
              <a:rPr lang="en-US" sz="2000" dirty="0" err="1">
                <a:solidFill>
                  <a:schemeClr val="bg1"/>
                </a:solidFill>
              </a:rPr>
              <a:t>AzConfDev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216866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39D8252A-72DA-A019-E303-94C2FFE993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58" r="9089" b="7919"/>
          <a:stretch/>
        </p:blipFill>
        <p:spPr>
          <a:xfrm>
            <a:off x="4228186" y="12"/>
            <a:ext cx="10402214" cy="822958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707921" cy="82296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049E6F-2F1B-695B-A735-105B3F48B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3576" y="750820"/>
            <a:ext cx="6741624" cy="672796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4320" b="1" dirty="0"/>
              <a:t>	</a:t>
            </a:r>
            <a:r>
              <a:rPr lang="en-US" sz="4800" b="1" dirty="0"/>
              <a:t>Mithun Shanbhag</a:t>
            </a:r>
          </a:p>
          <a:p>
            <a:pPr algn="l"/>
            <a:endParaRPr lang="en-US" sz="2400" b="1" dirty="0"/>
          </a:p>
          <a:p>
            <a:pPr algn="l"/>
            <a:r>
              <a:rPr lang="en-US" sz="2400" b="1" dirty="0"/>
              <a:t>Consulting: 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Azure, .NET, Angular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CTO, Architect, Developer Services</a:t>
            </a:r>
          </a:p>
          <a:p>
            <a:pPr algn="l"/>
            <a:endParaRPr lang="en-US" sz="2400" b="1" dirty="0"/>
          </a:p>
          <a:p>
            <a:pPr algn="l"/>
            <a:r>
              <a:rPr lang="en-US" sz="2400" b="1" dirty="0"/>
              <a:t>Building micro-SaaS</a:t>
            </a:r>
            <a:r>
              <a:rPr lang="en-US" sz="2400" dirty="0"/>
              <a:t>: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cloudskew.com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quiz.konfhub.com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and more…..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endParaRPr lang="en-US" sz="2400" dirty="0"/>
          </a:p>
          <a:p>
            <a:pPr algn="l"/>
            <a:r>
              <a:rPr lang="en-US" sz="2400" b="1" dirty="0"/>
              <a:t>Ex Microsoft</a:t>
            </a:r>
          </a:p>
          <a:p>
            <a:pPr marL="411480" indent="-411480" algn="l">
              <a:buFont typeface="Arial" panose="020B0604020202020204" pitchFamily="34" charset="0"/>
              <a:buChar char="•"/>
            </a:pPr>
            <a:r>
              <a:rPr lang="en-US" sz="2400" dirty="0"/>
              <a:t>Windows Server, CLR, Visual Studio, Azure</a:t>
            </a:r>
          </a:p>
          <a:p>
            <a:pPr algn="l"/>
            <a:endParaRPr lang="en-US" sz="2400" b="1" dirty="0"/>
          </a:p>
          <a:p>
            <a:pPr algn="l"/>
            <a:r>
              <a:rPr lang="en-US" sz="2400" b="1" dirty="0"/>
              <a:t>Twitter: </a:t>
            </a:r>
            <a:r>
              <a:rPr lang="en-US" sz="2400" dirty="0"/>
              <a:t>@MithunShanbhag</a:t>
            </a:r>
          </a:p>
          <a:p>
            <a:pPr algn="l"/>
            <a:endParaRPr lang="en-US" sz="2400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5" y="5456304"/>
            <a:ext cx="4773168" cy="2194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5335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81"/>
            <a:ext cx="10972800" cy="598318"/>
          </a:xfrm>
        </p:spPr>
        <p:txBody>
          <a:bodyPr/>
          <a:lstStyle/>
          <a:p>
            <a:r>
              <a:rPr lang="en-IN" dirty="0"/>
              <a:t>CloudSkew?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41CA8728-A3D9-4561-B91B-7605B7BB75D4}"/>
              </a:ext>
            </a:extLst>
          </p:cNvPr>
          <p:cNvSpPr txBox="1">
            <a:spLocks/>
          </p:cNvSpPr>
          <p:nvPr/>
        </p:nvSpPr>
        <p:spPr>
          <a:xfrm>
            <a:off x="450011" y="2646750"/>
            <a:ext cx="10972800" cy="347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Online diagram editor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Cloud architecture diagrams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Free</a:t>
            </a:r>
          </a:p>
          <a:p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Almost 120K+ 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Disclaimers (patents, roadmap discussions)</a:t>
            </a:r>
          </a:p>
        </p:txBody>
      </p:sp>
    </p:spTree>
    <p:extLst>
      <p:ext uri="{BB962C8B-B14F-4D97-AF65-F5344CB8AC3E}">
        <p14:creationId xmlns:p14="http://schemas.microsoft.com/office/powerpoint/2010/main" val="1396750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CloudSkew demo</a:t>
            </a:r>
          </a:p>
        </p:txBody>
      </p:sp>
    </p:spTree>
    <p:extLst>
      <p:ext uri="{BB962C8B-B14F-4D97-AF65-F5344CB8AC3E}">
        <p14:creationId xmlns:p14="http://schemas.microsoft.com/office/powerpoint/2010/main" val="33174181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US" dirty="0"/>
              <a:t>Playbook for Prototypes, POCs, MVPs</a:t>
            </a:r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714337-4F32-45DA-9E83-A3D39FB11D89}"/>
              </a:ext>
            </a:extLst>
          </p:cNvPr>
          <p:cNvSpPr txBox="1">
            <a:spLocks/>
          </p:cNvSpPr>
          <p:nvPr/>
        </p:nvSpPr>
        <p:spPr>
          <a:xfrm>
            <a:off x="450011" y="1839465"/>
            <a:ext cx="10972800" cy="5853910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Prefer PaaS/Serverless over IaaS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Pay as you go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No server management overhead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Prefer microservices over monoliths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Independent units of scaling and deployment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Release frequently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Goal: idea -&gt; development -&gt; deployment -&gt; release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Ok if UI is not 100% polished or aesthetic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Stable, “it just works” infrastructure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Automated provisioning, scaling, monitoring/alerts. 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	Stable infra helps maintain the core focus on user-facing features.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No premature optimizations</a:t>
            </a:r>
          </a:p>
        </p:txBody>
      </p:sp>
    </p:spTree>
    <p:extLst>
      <p:ext uri="{BB962C8B-B14F-4D97-AF65-F5344CB8AC3E}">
        <p14:creationId xmlns:p14="http://schemas.microsoft.com/office/powerpoint/2010/main" val="18985095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US" dirty="0"/>
              <a:t>CloudSkew Architecture</a:t>
            </a:r>
            <a:endParaRPr lang="en-IN" dirty="0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C4391CB4-DB72-48C1-B8BE-A87A90D00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05799"/>
            <a:ext cx="13258800" cy="623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578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IN" dirty="0"/>
              <a:t>Why Microservices?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6D7BCF5D-8227-43F5-ACB3-B7B2567F0BD1}"/>
              </a:ext>
            </a:extLst>
          </p:cNvPr>
          <p:cNvSpPr txBox="1">
            <a:spLocks/>
          </p:cNvSpPr>
          <p:nvPr/>
        </p:nvSpPr>
        <p:spPr>
          <a:xfrm>
            <a:off x="450011" y="1840375"/>
            <a:ext cx="10972800" cy="186204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Independent units of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Deployment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	Scaling</a:t>
            </a:r>
          </a:p>
        </p:txBody>
      </p:sp>
    </p:spTree>
    <p:extLst>
      <p:ext uri="{BB962C8B-B14F-4D97-AF65-F5344CB8AC3E}">
        <p14:creationId xmlns:p14="http://schemas.microsoft.com/office/powerpoint/2010/main" val="28528414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165775F0-F90E-4029-8D24-0DEBBCFD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1" y="707494"/>
            <a:ext cx="10972800" cy="598305"/>
          </a:xfrm>
        </p:spPr>
        <p:txBody>
          <a:bodyPr/>
          <a:lstStyle/>
          <a:p>
            <a:r>
              <a:rPr lang="en-US" dirty="0"/>
              <a:t>Why Serverless + PaaS (instead of IaaS)?</a:t>
            </a:r>
            <a:endParaRPr lang="en-IN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85C3294D-92D5-407E-9002-CE83FED7D9A8}"/>
              </a:ext>
            </a:extLst>
          </p:cNvPr>
          <p:cNvSpPr txBox="1">
            <a:spLocks/>
          </p:cNvSpPr>
          <p:nvPr/>
        </p:nvSpPr>
        <p:spPr>
          <a:xfrm>
            <a:off x="450011" y="1841112"/>
            <a:ext cx="10972800" cy="186204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Zero server management overhead.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Intelligent built-in defaults (load-balancing, firewall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etc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Auto-scaling.</a:t>
            </a:r>
          </a:p>
        </p:txBody>
      </p:sp>
    </p:spTree>
    <p:extLst>
      <p:ext uri="{BB962C8B-B14F-4D97-AF65-F5344CB8AC3E}">
        <p14:creationId xmlns:p14="http://schemas.microsoft.com/office/powerpoint/2010/main" val="35431635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WHITE TEMPLATE">
  <a:themeElements>
    <a:clrScheme name="Custom 23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D83B01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94428FB3-FCDF-4BFD-B252-489A02EEC544}"/>
    </a:ext>
  </a:extLst>
</a:theme>
</file>

<file path=ppt/theme/theme3.xml><?xml version="1.0" encoding="utf-8"?>
<a:theme xmlns:a="http://schemas.openxmlformats.org/drawingml/2006/main" name="SOFT BLACK TEMPLATE">
  <a:themeElements>
    <a:clrScheme name="Custom 26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D83B01"/>
      </a:accent3>
      <a:accent4>
        <a:srgbClr val="FF8C00"/>
      </a:accent4>
      <a:accent5>
        <a:srgbClr val="BEBEBE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D1C9BB07-021B-4D5B-925E-A1E5E239A0B7}"/>
    </a:ext>
  </a:extLst>
</a:theme>
</file>

<file path=ppt/theme/theme4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E981C-02F8-499E-81ED-0B76C44C2D1D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8e29ddae-502e-47f8-b6ac-1930e43e0c49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f9ea4d1f-cef4-4148-b1b3-16bb27743a9d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1002</Words>
  <Application>Microsoft Office PowerPoint</Application>
  <PresentationFormat>Custom</PresentationFormat>
  <Paragraphs>200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28</vt:i4>
      </vt:variant>
    </vt:vector>
  </HeadingPairs>
  <TitlesOfParts>
    <vt:vector size="44" baseType="lpstr">
      <vt:lpstr>Segoe UI Semibold (Headings)</vt:lpstr>
      <vt:lpstr>Calibri</vt:lpstr>
      <vt:lpstr>Segoe UI Semilight</vt:lpstr>
      <vt:lpstr>Wingdings</vt:lpstr>
      <vt:lpstr>Arial</vt:lpstr>
      <vt:lpstr>Quicksand</vt:lpstr>
      <vt:lpstr>Calibri Light</vt:lpstr>
      <vt:lpstr>Poppins Light</vt:lpstr>
      <vt:lpstr>Segoe UI Semibold</vt:lpstr>
      <vt:lpstr>Poppins</vt:lpstr>
      <vt:lpstr>Segoe UI</vt:lpstr>
      <vt:lpstr>Document template - Corp grid</vt:lpstr>
      <vt:lpstr>WHITE TEMPLATE</vt:lpstr>
      <vt:lpstr>SOFT BLACK TEMPLATE</vt:lpstr>
      <vt:lpstr>1_Document template - Corp grid</vt:lpstr>
      <vt:lpstr>Office Theme</vt:lpstr>
      <vt:lpstr>PowerPoint Presentation</vt:lpstr>
      <vt:lpstr>How I built cloudskew.com on Azure</vt:lpstr>
      <vt:lpstr>PowerPoint Presentation</vt:lpstr>
      <vt:lpstr>CloudSkew?</vt:lpstr>
      <vt:lpstr>CloudSkew demo</vt:lpstr>
      <vt:lpstr>Playbook for Prototypes, POCs, MVPs</vt:lpstr>
      <vt:lpstr>CloudSkew Architecture</vt:lpstr>
      <vt:lpstr>Why Microservices?</vt:lpstr>
      <vt:lpstr>Why Serverless + PaaS (instead of IaaS)?</vt:lpstr>
      <vt:lpstr>One repository per app (microservice)</vt:lpstr>
      <vt:lpstr>Package management</vt:lpstr>
      <vt:lpstr>Externalized configuration (controllability)</vt:lpstr>
      <vt:lpstr>Self-bootstrapping microservices</vt:lpstr>
      <vt:lpstr>Asynchronous, loosely-coupled microservices</vt:lpstr>
      <vt:lpstr>Stateless microservices</vt:lpstr>
      <vt:lpstr>Horizontally auto-scaling microservices</vt:lpstr>
      <vt:lpstr>Observability (logging)</vt:lpstr>
      <vt:lpstr>Telemetry (user metrics)</vt:lpstr>
      <vt:lpstr>Telemetry (system metrics)</vt:lpstr>
      <vt:lpstr>Service accounts only</vt:lpstr>
      <vt:lpstr>Dev / Test / Prod Parity</vt:lpstr>
      <vt:lpstr>Debouncing calls to server</vt:lpstr>
      <vt:lpstr>Queue based load leveling</vt:lpstr>
      <vt:lpstr>API payload compression</vt:lpstr>
      <vt:lpstr>Use CDNs</vt:lpstr>
      <vt:lpstr>Federated identity / External Identity Provider</vt:lpstr>
      <vt:lpstr>CloudSkew: Future architectural enhancements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2020-10-17T05:30:34Z</dcterms:created>
  <dcterms:modified xsi:type="dcterms:W3CDTF">2022-10-18T22:16:33Z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